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2" r:id="rId4"/>
    <p:sldId id="263" r:id="rId5"/>
    <p:sldId id="270" r:id="rId6"/>
    <p:sldId id="265" r:id="rId7"/>
    <p:sldId id="269" r:id="rId8"/>
    <p:sldId id="268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83"/>
    <a:srgbClr val="101528"/>
    <a:srgbClr val="0C0C27"/>
    <a:srgbClr val="FF8A12"/>
    <a:srgbClr val="E85505"/>
    <a:srgbClr val="F39437"/>
    <a:srgbClr val="FFB937"/>
    <a:srgbClr val="FF3905"/>
    <a:srgbClr val="0088B3"/>
    <a:srgbClr val="2F2E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05" autoAdjust="0"/>
    <p:restoredTop sz="94660"/>
  </p:normalViewPr>
  <p:slideViewPr>
    <p:cSldViewPr snapToGrid="0">
      <p:cViewPr varScale="1">
        <p:scale>
          <a:sx n="59" d="100"/>
          <a:sy n="59" d="100"/>
        </p:scale>
        <p:origin x="12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05D35C-2774-4E8F-BF52-702F08F51E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A32CAE-55DF-44D1-8926-26E82210A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1F4EAA-E8AE-46B5-8B07-FE7B5F556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40A5A0-F80E-4DC1-B8A6-00511BCAC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D1A143-E0D4-483A-8637-BB68F938E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6682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1B6150-7EE3-47BD-9FEA-1019EB6D3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6A3E116-8B65-4371-9D3D-79A14E57B0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566170-2787-4A8E-8E60-8CDEF091C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B0F95B-1E30-4C9C-8B72-4049C0E54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85E9E2-3DA4-4789-8BC5-EC6E9235C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303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E64FF10-EEEC-44AD-AF2F-26FE909C7A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ED10FC7-15C3-44FA-925A-2EA9D7D46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E01C95-DBA8-434D-AA21-94FE0579A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E06CAD-E8AD-423B-B14B-C7E831118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AB9D864-BF3E-4D81-8A85-4CB77CE63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1917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CECBAE-1E78-41C0-86EE-5172B9693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F72F79-5801-4EFA-8B79-37554BEDE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4C7A604-8749-45D3-A409-CBF04869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5F2D27-BC58-4B52-8EAE-589DFD932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A167DD-0CDD-42B7-986C-FECC4DEF1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2923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DAF7EC-E3C6-4136-BECC-D27A6DE07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B8A1DC-CBAE-43D4-9CCC-C8D9929CC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A9C6E6-25C8-4AD0-9388-6F1B501EF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3C5AE2-9C74-4EA9-AB0B-D60CB0D88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DB30180-3228-422A-92B0-C22B38247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3009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276B6-AB02-49AF-A66B-9AA92D19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2DC18D-CD17-4DBA-AC62-327B8B47A7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7655F7E-2668-457C-A937-E9C3A0D53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B4B9AFF-90DA-429B-8385-6E3351EFA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F2265AD-1C12-4746-9E8C-8B15A2E11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1923B4-A410-483C-A74C-1DC5064C6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3566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FAA9EC-6192-4014-9A26-F30060DE0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A37146-7DD0-4632-ACB6-284B31C58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911A4FB-BB8D-4DA0-91E3-CA1A5BD00E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4B52FFE-51ED-4E9B-A2A8-3A003FFC1B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F554E44-3D6C-4A6C-B2E2-51204C300F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15EC921-7EB9-4FF8-B23B-4CA0BA4DE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95E2004-8DCD-4312-A3AF-E21DBC247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33B7EA9-1C9A-41E5-A44C-C3661D911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637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2C48E9-49C8-44BF-90A1-D677D2765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8CAB2A2-A800-4B31-B30B-0A2B6E340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92C7E33-635C-4999-B8F9-F7FAA6FDC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C5073E8-F157-4711-99C5-31D73B718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5981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ED4B80F-CA4C-4D4C-8215-E8138E696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1598F71-DA5B-49C2-8634-04F6CCFA4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C96D64-A575-4172-A5B4-2AEA781B6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6718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EC726B-73A4-4C54-A21F-B7BAB1160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8881D7-F08F-4553-AD0E-FCE97088B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9B2FF7-F3FC-4CA7-B9EF-CAABF95F74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71948B3-5BD9-4BDC-869D-E4D82908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8DAED01-0A57-4563-8585-F6B1E17A1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A91D194-E270-4A2C-B0AF-CA0763CBA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3962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6EB5A6-80DC-4807-9C3D-69E11614D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B541FE0-8FE6-4883-AC5D-B15C9509F1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D34B90-BB11-4641-9129-E5FDA45F8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382E733-1E15-4625-B0F4-40BCDA446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2937F4-082C-4EB5-A767-6E17B74FE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54F9EFC-8F0C-4888-A5F2-D56006A31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132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DCECE0F-6733-4BEA-9FBC-FBFFC8FB4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C1A518-AB91-4211-9476-DD564F5E6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570113-8FD1-4A33-A35D-2467F8DEC4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3B770-10E3-4AB4-8506-02711CE61CE7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D1EB26-AA76-4EA3-82B8-6FF3FE101C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FF0DA5-198C-4A16-81A5-D98D433DD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6793F-2537-4416-BCB1-94531847C1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9920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5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F3F1B80-A4B4-4A64-8618-5E987C97D5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" t="1558" r="1145" b="1558"/>
          <a:stretch/>
        </p:blipFill>
        <p:spPr>
          <a:xfrm>
            <a:off x="182880" y="618308"/>
            <a:ext cx="6688182" cy="5686698"/>
          </a:xfrm>
          <a:prstGeom prst="rect">
            <a:avLst/>
          </a:prstGeom>
          <a:effectLst/>
        </p:spPr>
      </p:pic>
      <p:sp>
        <p:nvSpPr>
          <p:cNvPr id="5" name="Título 5">
            <a:extLst>
              <a:ext uri="{FF2B5EF4-FFF2-40B4-BE49-F238E27FC236}">
                <a16:creationId xmlns:a16="http://schemas.microsoft.com/office/drawing/2014/main" id="{6D71F6DB-1672-494D-9065-4D41FAD7D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3680" y="1782702"/>
            <a:ext cx="5425440" cy="1447483"/>
          </a:xfrm>
        </p:spPr>
        <p:txBody>
          <a:bodyPr>
            <a:normAutofit fontScale="90000"/>
          </a:bodyPr>
          <a:lstStyle/>
          <a:p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sis ExtraBold" pitchFamily="2" charset="0"/>
              </a:rPr>
              <a:t>Chamada Escolar com </a:t>
            </a:r>
            <a:b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sis ExtraBold" pitchFamily="2" charset="0"/>
              </a:rPr>
            </a:br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sis ExtraBold" pitchFamily="2" charset="0"/>
              </a:rPr>
              <a:t>Reconhecimento Facial</a:t>
            </a:r>
          </a:p>
        </p:txBody>
      </p:sp>
      <p:sp>
        <p:nvSpPr>
          <p:cNvPr id="6" name="Subtítulo 6">
            <a:extLst>
              <a:ext uri="{FF2B5EF4-FFF2-40B4-BE49-F238E27FC236}">
                <a16:creationId xmlns:a16="http://schemas.microsoft.com/office/drawing/2014/main" id="{C58B5BD8-CFC5-4781-8E34-D02960FFF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0" y="3429000"/>
            <a:ext cx="5181600" cy="18193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  <a:latin typeface="Dosis Medium" pitchFamily="2" charset="0"/>
              </a:rPr>
              <a:t>Grupo: 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Alisson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</a:rPr>
              <a:t> 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Fantin, Isabella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</a:rPr>
              <a:t> 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Rosa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</a:rPr>
              <a:t> 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e Victor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</a:rPr>
              <a:t> 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Monteiro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Orientadora: Adriana Coelho </a:t>
            </a:r>
            <a:r>
              <a:rPr lang="pt-BR" sz="1800" dirty="0" err="1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Sigrist</a:t>
            </a:r>
            <a:r>
              <a:rPr lang="pt-BR" sz="1800" dirty="0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 Silva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Coorientador: Daniel  Rinaldi Mendonca</a:t>
            </a:r>
          </a:p>
          <a:p>
            <a:pPr marL="0" indent="0">
              <a:buNone/>
            </a:pPr>
            <a:endParaRPr lang="pt-BR" sz="1800" dirty="0">
              <a:solidFill>
                <a:schemeClr val="bg1"/>
              </a:solidFill>
              <a:latin typeface="Dosis Medium" pitchFamily="2" charset="0"/>
              <a:ea typeface="+mj-ea"/>
              <a:cs typeface="+mj-cs"/>
            </a:endParaRP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Dosis Medium" pitchFamily="2" charset="0"/>
                <a:ea typeface="+mj-ea"/>
                <a:cs typeface="+mj-cs"/>
              </a:rPr>
              <a:t>Escola Salesiana São José - Campinas</a:t>
            </a:r>
          </a:p>
          <a:p>
            <a:pPr marL="0" indent="0">
              <a:buNone/>
            </a:pPr>
            <a:endParaRPr lang="pt-BR" sz="1800" dirty="0">
              <a:solidFill>
                <a:schemeClr val="bg1"/>
              </a:solidFill>
              <a:latin typeface="Dosis Medium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7648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4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lipse 17">
            <a:extLst>
              <a:ext uri="{FF2B5EF4-FFF2-40B4-BE49-F238E27FC236}">
                <a16:creationId xmlns:a16="http://schemas.microsoft.com/office/drawing/2014/main" id="{31139B1B-8387-4BF9-9003-EB537430E65E}"/>
              </a:ext>
            </a:extLst>
          </p:cNvPr>
          <p:cNvSpPr/>
          <p:nvPr/>
        </p:nvSpPr>
        <p:spPr>
          <a:xfrm>
            <a:off x="4920962" y="2178767"/>
            <a:ext cx="2398717" cy="23360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5" name="Elipse 17">
            <a:extLst>
              <a:ext uri="{FF2B5EF4-FFF2-40B4-BE49-F238E27FC236}">
                <a16:creationId xmlns:a16="http://schemas.microsoft.com/office/drawing/2014/main" id="{AE34B88A-8638-4A2A-92C6-55D7EB3A1409}"/>
              </a:ext>
            </a:extLst>
          </p:cNvPr>
          <p:cNvSpPr/>
          <p:nvPr/>
        </p:nvSpPr>
        <p:spPr>
          <a:xfrm>
            <a:off x="1408668" y="2157893"/>
            <a:ext cx="2398717" cy="23360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7" name="Forma Livre: Forma 19">
            <a:extLst>
              <a:ext uri="{FF2B5EF4-FFF2-40B4-BE49-F238E27FC236}">
                <a16:creationId xmlns:a16="http://schemas.microsoft.com/office/drawing/2014/main" id="{452E1F8B-A969-4D46-BCF3-A8710F9E8317}"/>
              </a:ext>
            </a:extLst>
          </p:cNvPr>
          <p:cNvSpPr/>
          <p:nvPr/>
        </p:nvSpPr>
        <p:spPr>
          <a:xfrm>
            <a:off x="4630434" y="4645234"/>
            <a:ext cx="2979775" cy="1001976"/>
          </a:xfrm>
          <a:prstGeom prst="roundRect">
            <a:avLst/>
          </a:prstGeom>
          <a:noFill/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9779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pt-BR" sz="2800" b="1" dirty="0">
                <a:solidFill>
                  <a:schemeClr val="bg1"/>
                </a:solidFill>
                <a:latin typeface="Dosis Medium" pitchFamily="2" charset="0"/>
              </a:rPr>
              <a:t>ERROS No processo de chamada</a:t>
            </a:r>
            <a:endParaRPr lang="en-US" sz="2800" b="1" kern="1200" dirty="0">
              <a:solidFill>
                <a:schemeClr val="bg1"/>
              </a:solidFill>
              <a:latin typeface="Dosis Medium" pitchFamily="2" charset="0"/>
            </a:endParaRPr>
          </a:p>
        </p:txBody>
      </p:sp>
      <p:sp>
        <p:nvSpPr>
          <p:cNvPr id="28" name="Forma Livre: Forma 22">
            <a:extLst>
              <a:ext uri="{FF2B5EF4-FFF2-40B4-BE49-F238E27FC236}">
                <a16:creationId xmlns:a16="http://schemas.microsoft.com/office/drawing/2014/main" id="{7F4F0FCE-6F35-4924-9CB8-DC990F039363}"/>
              </a:ext>
            </a:extLst>
          </p:cNvPr>
          <p:cNvSpPr/>
          <p:nvPr/>
        </p:nvSpPr>
        <p:spPr>
          <a:xfrm>
            <a:off x="1118136" y="4800059"/>
            <a:ext cx="2979773" cy="1001976"/>
          </a:xfrm>
          <a:prstGeom prst="roundRect">
            <a:avLst/>
          </a:prstGeom>
          <a:noFill/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algn="ctr" defTabSz="977900">
              <a:spcBef>
                <a:spcPct val="0"/>
              </a:spcBef>
              <a:spcAft>
                <a:spcPct val="35000"/>
              </a:spcAft>
              <a:defRPr cap="all"/>
            </a:pPr>
            <a:r>
              <a:rPr lang="pt-BR" sz="2800" b="1" cap="all" dirty="0">
                <a:solidFill>
                  <a:schemeClr val="bg1"/>
                </a:solidFill>
                <a:latin typeface="Dosis Medium" pitchFamily="2" charset="0"/>
              </a:rPr>
              <a:t>GASTO de recursos</a:t>
            </a:r>
            <a:endParaRPr lang="en-US" sz="2800" b="1" cap="all" dirty="0">
              <a:solidFill>
                <a:schemeClr val="bg1"/>
              </a:solidFill>
              <a:latin typeface="Dosis Medium" pitchFamily="2" charset="0"/>
            </a:endParaRPr>
          </a:p>
        </p:txBody>
      </p:sp>
      <p:sp>
        <p:nvSpPr>
          <p:cNvPr id="29" name="Forma Livre: Forma 25">
            <a:extLst>
              <a:ext uri="{FF2B5EF4-FFF2-40B4-BE49-F238E27FC236}">
                <a16:creationId xmlns:a16="http://schemas.microsoft.com/office/drawing/2014/main" id="{731C4F93-7D15-4BA3-B3B8-E82E79D8D08F}"/>
              </a:ext>
            </a:extLst>
          </p:cNvPr>
          <p:cNvSpPr/>
          <p:nvPr/>
        </p:nvSpPr>
        <p:spPr>
          <a:xfrm>
            <a:off x="8142731" y="4800059"/>
            <a:ext cx="2979775" cy="1001976"/>
          </a:xfrm>
          <a:prstGeom prst="roundRect">
            <a:avLst/>
          </a:prstGeom>
          <a:noFill/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9779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pt-BR" sz="3200" b="1" dirty="0" err="1">
                <a:solidFill>
                  <a:schemeClr val="bg1"/>
                </a:solidFill>
                <a:latin typeface="Dosis Medium" pitchFamily="2" charset="0"/>
              </a:rPr>
              <a:t>tempO</a:t>
            </a:r>
            <a:endParaRPr lang="pt-BR" sz="3200" b="1" kern="1200" dirty="0">
              <a:solidFill>
                <a:schemeClr val="bg1"/>
              </a:solidFill>
              <a:latin typeface="Dosis Medium" pitchFamily="2" charset="0"/>
            </a:endParaRP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9D918213-5663-4E4C-8AC8-CE661573B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698" y="2514279"/>
            <a:ext cx="1623243" cy="1623243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B555693C-D095-464C-93B1-5EB41B7DB9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254" y="2591749"/>
            <a:ext cx="1510053" cy="1510053"/>
          </a:xfrm>
          <a:prstGeom prst="rect">
            <a:avLst/>
          </a:prstGeom>
        </p:spPr>
      </p:pic>
      <p:sp>
        <p:nvSpPr>
          <p:cNvPr id="34" name="Elipse 17">
            <a:extLst>
              <a:ext uri="{FF2B5EF4-FFF2-40B4-BE49-F238E27FC236}">
                <a16:creationId xmlns:a16="http://schemas.microsoft.com/office/drawing/2014/main" id="{B33E64D3-2728-4F33-A0E3-F3F09E43C41B}"/>
              </a:ext>
            </a:extLst>
          </p:cNvPr>
          <p:cNvSpPr/>
          <p:nvPr/>
        </p:nvSpPr>
        <p:spPr>
          <a:xfrm>
            <a:off x="8408930" y="2260992"/>
            <a:ext cx="2398717" cy="23360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pic>
        <p:nvPicPr>
          <p:cNvPr id="35" name="Espaço Reservado para Conteúdo 30">
            <a:extLst>
              <a:ext uri="{FF2B5EF4-FFF2-40B4-BE49-F238E27FC236}">
                <a16:creationId xmlns:a16="http://schemas.microsoft.com/office/drawing/2014/main" id="{71A1C624-E7DD-4C64-8948-6FA569943E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0297" y="2591749"/>
            <a:ext cx="1604641" cy="1604641"/>
          </a:xfrm>
          <a:prstGeom prst="rect">
            <a:avLst/>
          </a:prstGeom>
        </p:spPr>
      </p:pic>
      <p:sp>
        <p:nvSpPr>
          <p:cNvPr id="36" name="Título 3">
            <a:extLst>
              <a:ext uri="{FF2B5EF4-FFF2-40B4-BE49-F238E27FC236}">
                <a16:creationId xmlns:a16="http://schemas.microsoft.com/office/drawing/2014/main" id="{BBDBBF3D-516C-416B-909E-4334F567C965}"/>
              </a:ext>
            </a:extLst>
          </p:cNvPr>
          <p:cNvSpPr txBox="1">
            <a:spLocks/>
          </p:cNvSpPr>
          <p:nvPr/>
        </p:nvSpPr>
        <p:spPr>
          <a:xfrm>
            <a:off x="1548319" y="383980"/>
            <a:ext cx="9144000" cy="1620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sis ExtraBold" pitchFamily="2" charset="0"/>
              </a:rPr>
              <a:t>PROBLEMAS</a:t>
            </a:r>
          </a:p>
        </p:txBody>
      </p:sp>
    </p:spTree>
    <p:extLst>
      <p:ext uri="{BB962C8B-B14F-4D97-AF65-F5344CB8AC3E}">
        <p14:creationId xmlns:p14="http://schemas.microsoft.com/office/powerpoint/2010/main" val="907094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5E02E5FF-D631-4623-8C30-8C9AB55883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2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4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4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F99FC73C-6426-42D5-8FEA-696E4E4F8D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214" y="1137943"/>
            <a:ext cx="1332183" cy="1863601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75D810BA-F45C-43BA-B862-8BCDD54E7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2472198"/>
            <a:ext cx="3887800" cy="218688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3643E8D-FAB0-4711-ACC8-62A21D614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116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sis ExtraBold" pitchFamily="2" charset="0"/>
              </a:rPr>
              <a:t>FUNÇÃO ADICIONAL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5CACC3F-1C9C-4486-9C29-51B3CE1FEB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967" y="2071083"/>
            <a:ext cx="5457825" cy="409575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E9313D9-CF9F-4063-80CF-87B522B63C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007" y="2568460"/>
            <a:ext cx="3123794" cy="3123794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F57D75C2-006C-4463-9C53-7B8CC769EA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534" y="3507740"/>
            <a:ext cx="280466" cy="28046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27F7D7C3-7D6B-4019-8085-AA878775BF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251" y="2638732"/>
            <a:ext cx="2347029" cy="1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92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55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-arduino">
            <a:hlinkClick r:id="" action="ppaction://media"/>
            <a:extLst>
              <a:ext uri="{FF2B5EF4-FFF2-40B4-BE49-F238E27FC236}">
                <a16:creationId xmlns:a16="http://schemas.microsoft.com/office/drawing/2014/main" id="{97D8BD62-EB04-4432-B1AE-0AB3053A1F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518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4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5530BE2-8092-49F8-915F-493314077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885" y="34924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sis ExtraBold" pitchFamily="2" charset="0"/>
              </a:rPr>
              <a:t>RESULTADOS OBTIDOS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FDB6936A-C3A1-42F9-9A22-64F619F0A5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1874" y="2414860"/>
            <a:ext cx="4527143" cy="3402466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Dosis Medium" pitchFamily="2" charset="0"/>
              </a:rPr>
              <a:t> Erradicação do papel nesse processo;</a:t>
            </a:r>
          </a:p>
          <a:p>
            <a:pPr marL="0" indent="0" algn="just">
              <a:buNone/>
            </a:pPr>
            <a:endParaRPr lang="pt-BR" sz="3600" dirty="0">
              <a:solidFill>
                <a:schemeClr val="bg1"/>
              </a:solidFill>
              <a:latin typeface="Dosis Medium" pitchFamily="2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Dosis Medium" pitchFamily="2" charset="0"/>
              </a:rPr>
              <a:t> Ter o controle mais preciso do acesso a sala de aula;</a:t>
            </a:r>
          </a:p>
          <a:p>
            <a:pPr marL="0" indent="0">
              <a:buNone/>
            </a:pPr>
            <a:endParaRPr lang="pt-BR" dirty="0">
              <a:solidFill>
                <a:schemeClr val="bg1"/>
              </a:solidFill>
              <a:latin typeface="Dosis Medium" pitchFamily="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AE1C5E4-5EB7-4492-B19E-23FC916D9462}"/>
              </a:ext>
            </a:extLst>
          </p:cNvPr>
          <p:cNvSpPr txBox="1"/>
          <p:nvPr/>
        </p:nvSpPr>
        <p:spPr>
          <a:xfrm>
            <a:off x="6731726" y="2414860"/>
            <a:ext cx="49116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Dosis Medium" pitchFamily="2" charset="0"/>
              </a:rPr>
              <a:t> Tornar automático o registro de presença no sistema;</a:t>
            </a:r>
          </a:p>
          <a:p>
            <a:pPr algn="just"/>
            <a:endParaRPr lang="pt-BR" sz="3600" dirty="0">
              <a:solidFill>
                <a:schemeClr val="bg1"/>
              </a:solidFill>
              <a:latin typeface="Dosis Medium" pitchFamily="2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Dosis Medium" pitchFamily="2" charset="0"/>
              </a:rPr>
              <a:t> Prevenção do Covid-19.</a:t>
            </a:r>
          </a:p>
        </p:txBody>
      </p:sp>
    </p:spTree>
    <p:extLst>
      <p:ext uri="{BB962C8B-B14F-4D97-AF65-F5344CB8AC3E}">
        <p14:creationId xmlns:p14="http://schemas.microsoft.com/office/powerpoint/2010/main" val="3622009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DAD6D-CE05-4616-8C25-B9D1328B5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rgbClr val="0C0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sis ExtraBold" pitchFamily="2" charset="0"/>
              </a:rPr>
              <a:t>Referências Bibliográficas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CF18EF55-A395-481D-841C-90B970C6EA7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61109" y="2229394"/>
            <a:ext cx="11869782" cy="47156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800">
                <a:solidFill>
                  <a:schemeClr val="bg1"/>
                </a:solidFill>
                <a:latin typeface="Eras Bold ITC" panose="020B0907030504020204" pitchFamily="34" charset="0"/>
                <a:ea typeface="+mj-ea"/>
                <a:cs typeface="+mj-cs"/>
              </a:defRPr>
            </a:lvl1pPr>
          </a:lstStyle>
          <a:p>
            <a:pPr marL="685800" indent="-685800" fontAlgn="base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/>
              </a:rPr>
              <a:t>SEVERINO, Antônio Joaquim. Metodologia do Trabalho Científico. 23ª ed. Cortez Editora, 2007</a:t>
            </a:r>
          </a:p>
          <a:p>
            <a:pPr marL="685800" indent="-685800" fontAlgn="base">
              <a:buFont typeface="Wingdings" panose="05000000000000000000" pitchFamily="2" charset="2"/>
              <a:buChar char="q"/>
            </a:pPr>
            <a:endParaRPr lang="pt-BR" sz="1400" dirty="0">
              <a:solidFill>
                <a:srgbClr val="005483"/>
              </a:solidFill>
              <a:latin typeface="Dosis Medium"/>
            </a:endParaRPr>
          </a:p>
          <a:p>
            <a:pPr marL="685800" indent="-685800" fontAlgn="base">
              <a:buFont typeface="Wingdings" panose="05000000000000000000" pitchFamily="2" charset="2"/>
              <a:buChar char="q"/>
            </a:pP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BISSI,Thelry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 David. Reconhecimento Facial com os algoritmos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Eigenfaces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 e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Fisherfaces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. Uberlândia, Brasil. 2018. Disponível em: &lt;https://repositorio.ufu.br/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bitstream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/123456789/22158/3/ReconhecimentoFacialAlgotimos.pdf&gt; </a:t>
            </a:r>
          </a:p>
          <a:p>
            <a:pPr marL="685800" indent="-685800" fontAlgn="base">
              <a:buFont typeface="Wingdings" panose="05000000000000000000" pitchFamily="2" charset="2"/>
              <a:buChar char="q"/>
            </a:pPr>
            <a:endParaRPr lang="pt-BR" sz="1400" dirty="0">
              <a:solidFill>
                <a:srgbClr val="005483"/>
              </a:solidFill>
              <a:latin typeface="Dosis Medium"/>
            </a:endParaRPr>
          </a:p>
          <a:p>
            <a:pPr marL="685800" indent="-685800" fontAlgn="base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/>
              </a:rPr>
              <a:t>DA COSTA,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Vambaster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 José. Reconhecimento De Padrões Faciais: Uma Síntese. Santa Helena, Paraná. 2019. Disponível em: &lt; http://repositorio.roca.utfpr.edu.br/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jspui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bitstream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/1/11953/1/SH_COCIC_2019_01_06.pdf&gt; </a:t>
            </a:r>
          </a:p>
          <a:p>
            <a:pPr marL="685800" indent="-685800" fontAlgn="base">
              <a:buFont typeface="Wingdings" panose="05000000000000000000" pitchFamily="2" charset="2"/>
              <a:buChar char="q"/>
            </a:pPr>
            <a:endParaRPr lang="pt-BR" sz="1400" dirty="0">
              <a:solidFill>
                <a:srgbClr val="005483"/>
              </a:solidFill>
              <a:latin typeface="Dosis Medium"/>
            </a:endParaRPr>
          </a:p>
          <a:p>
            <a:pPr marL="685800" indent="-685800" fontAlgn="base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/>
              </a:rPr>
              <a:t>ABNT. Associação Brasileira de normas e Técnicas. NBR 14724:2005. Rio de Janeiro. 2002 </a:t>
            </a:r>
          </a:p>
          <a:p>
            <a:pPr marL="685800" indent="-685800" fontAlgn="base">
              <a:buFont typeface="Wingdings" panose="05000000000000000000" pitchFamily="2" charset="2"/>
              <a:buChar char="q"/>
            </a:pPr>
            <a:endParaRPr lang="pt-BR" sz="1400" dirty="0">
              <a:solidFill>
                <a:srgbClr val="005483"/>
              </a:solidFill>
              <a:latin typeface="Dosis Medium"/>
            </a:endParaRPr>
          </a:p>
          <a:p>
            <a:pPr marL="685800" indent="-685800" fontAlgn="base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/>
              </a:rPr>
              <a:t>HAYKIN, Simon. Redes Neurais: Princípios e Prática. 2. ed. [S. l.]: Bookman, 2001. 898 p. ISBN 8573077182</a:t>
            </a:r>
          </a:p>
          <a:p>
            <a:pPr fontAlgn="base">
              <a:buFont typeface="Wingdings" panose="05000000000000000000" pitchFamily="2" charset="2"/>
              <a:buChar char="q"/>
            </a:pPr>
            <a:endParaRPr lang="pt-BR" sz="1400" dirty="0">
              <a:solidFill>
                <a:srgbClr val="005483"/>
              </a:solidFill>
              <a:latin typeface="Dosis Medium"/>
            </a:endParaRP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/>
              </a:rPr>
              <a:t>ALBERGARIA, Elisa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Tuler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; SANTOS, Katia. C. Lage; ALVIM JÚNIOR, Mário Sérgio Ferreira. Reconhecimento de Faces Utilizando Programação Genética. 26 de junho de 2006. Disponível em: &lt;https://homepages.dcc.ufmg.br/~nivio/cursos/pa06/seminarios/seminario12/seminario12.pdf &gt;   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endParaRPr lang="pt-BR" sz="1400" dirty="0">
              <a:solidFill>
                <a:srgbClr val="005483"/>
              </a:solidFill>
              <a:latin typeface="Dosis Medium"/>
            </a:endParaRP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/>
              </a:rPr>
              <a:t>DINIZ, F.; NETO, F. M.; JÚNIOR, F. DAS C.; FONTES, L. M.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RedFace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: um sistema de reconhecimento facial baseado em técnicas de análise de componentes principais e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autofaces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. Revista Brasileira de Computação Aplicada, v. 5, n. 1, p. 42-54, 17 maio 2013. Disponível em: &lt;http://seer.upf.br/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index.php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rbca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article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view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/2627/2188&gt;  </a:t>
            </a:r>
          </a:p>
          <a:p>
            <a:r>
              <a:rPr lang="pt-BR" sz="1400" dirty="0">
                <a:solidFill>
                  <a:srgbClr val="005483"/>
                </a:solidFill>
                <a:latin typeface="Dosis Medium"/>
              </a:rPr>
              <a:t> 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/>
              </a:rPr>
              <a:t>KÖRTIN, Thales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Sehn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Körtin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; FILHO, Nelson Lopes Duarte Filho. Utilizando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Eigenfaces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 para Reconhecimento de Imagens. Rio Grande: UFRGS, 2004. Disponível em: &lt;https://www.researchgate.net/profile/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Thales_Koerting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publication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/265480668_Utilizando_Eigenfaces_para_Reconhecimento_de_Imagens/links/569e218d08ae16fdf07c0176.pdf&gt;   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endParaRPr lang="pt-BR" sz="1400" dirty="0">
              <a:solidFill>
                <a:srgbClr val="005483"/>
              </a:solidFill>
              <a:latin typeface="Dosis Medium"/>
            </a:endParaRP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/>
              </a:rPr>
              <a:t>SINFIC.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Sinfic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 AS. Reconhecimento de padrões através de 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Eigenfaces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. Disponível em: &lt;http://www.sinfic.pt/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SinficWeb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/displayconteudo.do2?numero=44666#:~:</a:t>
            </a:r>
            <a:r>
              <a:rPr lang="pt-BR" sz="1400" dirty="0" err="1">
                <a:solidFill>
                  <a:srgbClr val="005483"/>
                </a:solidFill>
                <a:latin typeface="Dosis Medium"/>
              </a:rPr>
              <a:t>text</a:t>
            </a:r>
            <a:r>
              <a:rPr lang="pt-BR" sz="1400" dirty="0">
                <a:solidFill>
                  <a:srgbClr val="005483"/>
                </a:solidFill>
                <a:latin typeface="Dosis Medium"/>
              </a:rPr>
              <a:t>=Esta%20t%C3%A9cnica%20foi%20desenvolvida%20por,combina%C3%A7%C3%A3o%20linear%20de%20diversas%20Eigenfaces.&gt; </a:t>
            </a:r>
          </a:p>
          <a:p>
            <a:pPr fontAlgn="base">
              <a:buFont typeface="Wingdings" panose="05000000000000000000" pitchFamily="2" charset="2"/>
              <a:buChar char="q"/>
            </a:pPr>
            <a:r>
              <a:rPr lang="pt-BR" sz="1200" dirty="0">
                <a:latin typeface="Dosis Medium"/>
              </a:rPr>
              <a:t>. </a:t>
            </a:r>
          </a:p>
          <a:p>
            <a:endParaRPr lang="pt-BR" sz="1100" dirty="0">
              <a:solidFill>
                <a:srgbClr val="E85505"/>
              </a:solidFill>
              <a:latin typeface="Dosis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726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DAD6D-CE05-4616-8C25-B9D1328B5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406" y="223852"/>
            <a:ext cx="10515600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rgbClr val="0C0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sis ExtraBold" pitchFamily="2" charset="0"/>
              </a:rPr>
              <a:t>Referências Bibliográficas</a:t>
            </a:r>
            <a:endParaRPr lang="pt-BR" dirty="0">
              <a:solidFill>
                <a:srgbClr val="FF8A1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sis ExtraBold" pitchFamily="2" charset="0"/>
            </a:endParaRP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CF18EF55-A395-481D-841C-90B970C6EA7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86267" y="1549415"/>
            <a:ext cx="11918647" cy="4896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800">
                <a:solidFill>
                  <a:schemeClr val="bg1"/>
                </a:solidFill>
                <a:latin typeface="Eras Bold ITC" panose="020B0907030504020204" pitchFamily="34" charset="0"/>
                <a:ea typeface="+mj-ea"/>
                <a:cs typeface="+mj-cs"/>
              </a:defRPr>
            </a:lvl1pPr>
          </a:lstStyle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TIMO AHONEN, ABDENOUR HADID, 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and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 MATTI PIETIK¨AINEN,&lt; https://link.springer.com/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content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/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pdf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/10.1007%2F978-3-540-24670-1_36.pdf&gt;(2004), 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Several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 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possible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 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dissimilarity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 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measures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 for LBP histograms.p-472. </a:t>
            </a:r>
          </a:p>
          <a:p>
            <a:endParaRPr lang="pt-BR" sz="1400" dirty="0">
              <a:solidFill>
                <a:srgbClr val="005483"/>
              </a:solidFill>
              <a:latin typeface="Dosis Medium" pitchFamily="2" charset="0"/>
            </a:endParaRPr>
          </a:p>
          <a:p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 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MATOS, Gabriel Araújo. Algoritmo para Reconhecimento de Características Faciais Baseado em Filtros de Correlação. Rio de janeiro: COPPE/UFRJ,2010. Disponível em: &lt;http://pee.ufrj.br/teses/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textocompleto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/2010021901.pdf&gt;  </a:t>
            </a:r>
          </a:p>
          <a:p>
            <a:endParaRPr lang="pt-BR" sz="1400" dirty="0">
              <a:solidFill>
                <a:srgbClr val="005483"/>
              </a:solidFill>
              <a:latin typeface="Dosis Medium" pitchFamily="2" charset="0"/>
            </a:endParaRPr>
          </a:p>
          <a:p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  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HENRIQUE, Luiz de Oliveira 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Galimberti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. Estudo Comparativo de Algoritmos de Biometria Facial Disponibilizados pela Biblioteca 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Opencv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 para Controle de Acesso. Lajeado: UNIVATES,2018. Disponível em: &lt;https://www.maratona.univates.br/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bdu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/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bitstream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/10737/2328/1/2018LuizHenriquedeOliveiraGalimberti.pdf&gt; </a:t>
            </a:r>
          </a:p>
          <a:p>
            <a:endParaRPr lang="pt-BR" sz="1400" dirty="0">
              <a:solidFill>
                <a:srgbClr val="005483"/>
              </a:solidFill>
              <a:latin typeface="Dosis Medium" pitchFamily="2" charset="0"/>
            </a:endParaRPr>
          </a:p>
          <a:p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  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MEDINA, Leandro Medina de Oliveira. Desperdício de Papel em Atividades Acadêmicas. Campinas: UNICAMP, 2010.  Disponível em: &lt;http://sistemas.ib.unicamp.br/be310/nova/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index.php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/be310/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article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/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viewFile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/244/188&gt;  </a:t>
            </a:r>
          </a:p>
          <a:p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  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NATIONAL SCIENCE AND TECHNOLOGY COUNCIL, Governo dos estados unidos. Face 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Recognition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. Estados unidos: NSTC,2006. Disponível em: &lt;https://www.hsdl.org/?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view&amp;did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=463904&gt;  </a:t>
            </a:r>
          </a:p>
          <a:p>
            <a:endParaRPr lang="pt-BR" sz="1400" dirty="0">
              <a:solidFill>
                <a:srgbClr val="005483"/>
              </a:solidFill>
              <a:latin typeface="Dosis Medium" pitchFamily="2" charset="0"/>
            </a:endParaRP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ADAMO, Paula Adamo 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Idoeta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. Brasil desperdiça um dia de aula por semana. São Paulo: BBC Brasil, 2014. Disponível em: &lt;https://www.bbc.com/</a:t>
            </a:r>
            <a:r>
              <a:rPr lang="pt-BR" sz="1400" dirty="0" err="1">
                <a:solidFill>
                  <a:srgbClr val="005483"/>
                </a:solidFill>
                <a:latin typeface="Dosis Medium" pitchFamily="2" charset="0"/>
              </a:rPr>
              <a:t>portuguese</a:t>
            </a:r>
            <a:r>
              <a:rPr lang="pt-BR" sz="1400" dirty="0">
                <a:solidFill>
                  <a:srgbClr val="005483"/>
                </a:solidFill>
                <a:latin typeface="Dosis Medium" pitchFamily="2" charset="0"/>
              </a:rPr>
              <a:t>/noticias/2014/11/141117_entrevista_bruns_educacao_pai&gt;   </a:t>
            </a:r>
          </a:p>
          <a:p>
            <a:endParaRPr lang="pt-BR" sz="1100" dirty="0">
              <a:solidFill>
                <a:srgbClr val="E85505"/>
              </a:solidFill>
              <a:latin typeface="Dosis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66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799</Words>
  <Application>Microsoft Office PowerPoint</Application>
  <PresentationFormat>Widescreen</PresentationFormat>
  <Paragraphs>52</Paragraphs>
  <Slides>8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Dosis ExtraBold</vt:lpstr>
      <vt:lpstr>Dosis Medium</vt:lpstr>
      <vt:lpstr>Wingdings</vt:lpstr>
      <vt:lpstr>Tema do Office</vt:lpstr>
      <vt:lpstr>Chamada Escolar com  Reconhecimento Facial</vt:lpstr>
      <vt:lpstr>Apresentação do PowerPoint</vt:lpstr>
      <vt:lpstr>Apresentação do PowerPoint</vt:lpstr>
      <vt:lpstr>FUNÇÃO ADICIONAL</vt:lpstr>
      <vt:lpstr>Apresentação do PowerPoint</vt:lpstr>
      <vt:lpstr>RESULTADOS OBTIDOS</vt:lpstr>
      <vt:lpstr>Referências Bibliográficas</vt:lpstr>
      <vt:lpstr>Referências Bibliográficas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Isabella Rosa Lima</dc:creator>
  <cp:lastModifiedBy>Alisson Fantin Rodrigues</cp:lastModifiedBy>
  <cp:revision>44</cp:revision>
  <dcterms:created xsi:type="dcterms:W3CDTF">2020-10-06T21:01:17Z</dcterms:created>
  <dcterms:modified xsi:type="dcterms:W3CDTF">2020-11-24T14:42:28Z</dcterms:modified>
</cp:coreProperties>
</file>

<file path=docProps/thumbnail.jpeg>
</file>